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9" r:id="rId3"/>
    <p:sldId id="260" r:id="rId4"/>
    <p:sldId id="281" r:id="rId5"/>
    <p:sldId id="261" r:id="rId6"/>
    <p:sldId id="262" r:id="rId7"/>
    <p:sldId id="263" r:id="rId8"/>
    <p:sldId id="264" r:id="rId9"/>
    <p:sldId id="265" r:id="rId10"/>
    <p:sldId id="279" r:id="rId11"/>
    <p:sldId id="280" r:id="rId12"/>
    <p:sldId id="266" r:id="rId13"/>
    <p:sldId id="283" r:id="rId14"/>
    <p:sldId id="284" r:id="rId15"/>
    <p:sldId id="268" r:id="rId16"/>
    <p:sldId id="270" r:id="rId17"/>
    <p:sldId id="271" r:id="rId18"/>
    <p:sldId id="272" r:id="rId19"/>
    <p:sldId id="273" r:id="rId20"/>
    <p:sldId id="276" r:id="rId21"/>
    <p:sldId id="285" r:id="rId22"/>
    <p:sldId id="287" r:id="rId23"/>
    <p:sldId id="288" r:id="rId24"/>
    <p:sldId id="291" r:id="rId25"/>
    <p:sldId id="292" r:id="rId26"/>
    <p:sldId id="293" r:id="rId27"/>
    <p:sldId id="294" r:id="rId28"/>
    <p:sldId id="295" r:id="rId29"/>
    <p:sldId id="296" r:id="rId30"/>
    <p:sldId id="305" r:id="rId31"/>
    <p:sldId id="307" r:id="rId32"/>
    <p:sldId id="309" r:id="rId33"/>
    <p:sldId id="311" r:id="rId34"/>
    <p:sldId id="30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2DF63-FB8C-44EC-A348-83FE3B73161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73729-8476-465D-B47F-DBB99F30B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4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Документы, регламентирующие работу по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профилактике, установлению и расследованию случаев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профессиональных заболеваний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73729-8476-465D-B47F-DBB99F30B62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74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Низкое качество тональной</a:t>
            </a:r>
            <a:r>
              <a:rPr lang="ru-RU" baseline="0" dirty="0" smtClean="0"/>
              <a:t> пороговой аудиометрии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73729-8476-465D-B47F-DBB99F30B62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803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772400" cy="27162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диагностики профессиональных заболеваний органов слуха.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расхождения диагнозов Центра 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профпатологии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медицинских организаций округа.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K:\Общие документы\LOGO\logotype [Converted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096344" cy="171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42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практическому врачу и пациенту в принятии правильного решения по оценке состояния здоровья, лечению потери слуха, вызванной производственным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шумом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разработаны федеральные клинические рекомендации.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53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клинические рекомендации созданы по общепринятой, многократно апробированной методологии, которая гарантирует достоверность рекомендаций, обобщение действительно лучшего мирового опыта и современных знаний, применимость на практике и удобство в использовании. </a:t>
            </a:r>
          </a:p>
        </p:txBody>
      </p:sp>
    </p:spTree>
    <p:extLst>
      <p:ext uri="{BB962C8B-B14F-4D97-AF65-F5344CB8AC3E}">
        <p14:creationId xmlns:p14="http://schemas.microsoft.com/office/powerpoint/2010/main" val="3989010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медицинского наблюдения за работниками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низкое качество ПМО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Неудовлетворительная оснащенность ЦПП и прочих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оборудованием для исследования слуховой функции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единой классификации потери слуха, вызванной шумом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единого мнения по поводу номенклатуры (коды МКБ-Х)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единого подхода к диагностике и экспертизе связи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профессией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потере слуха, вызванной шумом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52728"/>
          </a:xfrm>
        </p:spPr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Актуальность проблемы разработки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использования ФКР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77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клинические рекомендации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диагностике, лечению и профилактике потери слуха,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вызванной шумом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5820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99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Высокочастотная потеря слуха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шума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Конфигурация аудиометрической кривой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критерии диагностики потери слуха,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вызванной шумом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9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постановки диагноза профессионального заболевания «Потеря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слуха,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вызванная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шумом», </a:t>
            </a:r>
            <a:r>
              <a:rPr lang="ru-RU" sz="1800" b="1" dirty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следующих трех условий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производственного шума от </a:t>
            </a:r>
            <a:r>
              <a:rPr lang="ru-RU" sz="1800" b="1" dirty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до 90 </a:t>
            </a:r>
            <a:r>
              <a:rPr lang="ru-RU" sz="1800" b="1" dirty="0" err="1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дБА</a:t>
            </a:r>
            <a:r>
              <a:rPr lang="ru-RU" sz="1800" b="1" dirty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стаже работы,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15 лет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уровень производственного шума </a:t>
            </a:r>
            <a:r>
              <a:rPr lang="ru-RU" sz="1800" b="1" dirty="0">
                <a:solidFill>
                  <a:srgbClr val="009F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свыше 90 </a:t>
            </a:r>
            <a:r>
              <a:rPr lang="ru-RU" sz="1800" b="1" dirty="0" err="1" smtClean="0">
                <a:solidFill>
                  <a:srgbClr val="009F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дБА</a:t>
            </a:r>
            <a:r>
              <a:rPr lang="en-US" sz="1800" b="1" dirty="0">
                <a:solidFill>
                  <a:srgbClr val="009F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стаже работы, как правило, </a:t>
            </a:r>
            <a:r>
              <a:rPr lang="ru-RU" sz="1800" b="1" dirty="0">
                <a:solidFill>
                  <a:srgbClr val="009F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10 лет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dirty="0">
                <a:solidFill>
                  <a:srgbClr val="009F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Типичная </a:t>
            </a:r>
            <a:r>
              <a:rPr lang="ru-RU" sz="1800" b="1" dirty="0" err="1">
                <a:solidFill>
                  <a:srgbClr val="009F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аудиологическая</a:t>
            </a:r>
            <a:r>
              <a:rPr lang="ru-RU" sz="1800" b="1" dirty="0">
                <a:solidFill>
                  <a:srgbClr val="009F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всегда двусторонняя потеря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слуха,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порогов звуковосприятия преимущественно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начальных стадиях нарушения слуха – четко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различимый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зубец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 впадина) аудиометрической кривой на частоте 4000 Гц (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реже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6000 Гц).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Объективная верификация и постановка диагноза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9F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в </a:t>
            </a:r>
            <a:r>
              <a:rPr lang="ru-RU" sz="1800" b="1" dirty="0" smtClean="0">
                <a:solidFill>
                  <a:srgbClr val="009F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en-US" sz="1800" b="1" dirty="0" smtClean="0">
                <a:solidFill>
                  <a:srgbClr val="009F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9F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 </a:t>
            </a:r>
            <a:r>
              <a:rPr lang="ru-RU" sz="1800" b="1" dirty="0">
                <a:solidFill>
                  <a:srgbClr val="009F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шумом, уровень которого превышает 80 </a:t>
            </a:r>
            <a:r>
              <a:rPr lang="ru-RU" sz="1800" b="1" dirty="0" err="1">
                <a:solidFill>
                  <a:srgbClr val="009F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дБА</a:t>
            </a:r>
            <a:r>
              <a:rPr lang="ru-RU" sz="1800" b="1" dirty="0" smtClean="0">
                <a:solidFill>
                  <a:srgbClr val="009F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solidFill>
                <a:srgbClr val="009FE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25272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связи заболевания с профессией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потере слуха, вызванной шумом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97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МКБ-Х </a:t>
            </a:r>
            <a:r>
              <a:rPr lang="ru-RU" b="1" dirty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(H83.3)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слуха,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вызванная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шумом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(хроническая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двусторонняя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сенсоневральная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тугоухость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степени) – в стадии экспертизы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252728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Формулировка диагноза</a:t>
            </a:r>
            <a:b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842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628800"/>
            <a:ext cx="7380808" cy="4497363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оформлением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профмаршрута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санитарно-гигиенической характеристики условий труда;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аудиологического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Ретроспективный анализ аудиоархива за весь период трудовой деятельности;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анализа выписки из амбулаторной карты и карты ПМО;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дифференциальной диагностики с нарушениями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нешумовой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результатов обследования с анализируемыми документами</a:t>
            </a: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хронологической последовательности;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на ВК;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заключения ВК;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рекомендаций по включению в программу сохранения слуха,</a:t>
            </a: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профпригодности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тактики ведения работника.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экспертизе связи заболевания с профессией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проводится следующий анализ: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10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 fontScale="62500" lnSpcReduction="20000"/>
          </a:bodyPr>
          <a:lstStyle/>
          <a:p>
            <a:endParaRPr lang="ru-RU" sz="3200" b="1" dirty="0">
              <a:solidFill>
                <a:srgbClr val="000000"/>
              </a:solidFill>
              <a:latin typeface="MinionPro-Bold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обращать внимание</a:t>
            </a:r>
            <a:r>
              <a:rPr lang="ru-RU" sz="3200" b="1" dirty="0" smtClean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 smtClean="0">
              <a:solidFill>
                <a:srgbClr val="A84D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dirty="0">
              <a:solidFill>
                <a:srgbClr val="A84D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Определить, по какой временной промежуток пороги слуха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соответствовали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нормальным значениям;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дату первой регистрации тугоухости;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тип нарушения слуха и профиль кривой (были ли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профиля кривой, КВИ, наличия асимметрии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слуховому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анализатору и др.);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наличие или отсутствие характерных признаков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шумового воздействия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(зубец или впадина);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характер и сроки прогрессирования;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качество и достоверность аудиоархива.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Ретроспективный анализ аудиоархива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53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6712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проявления потери слуха,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вызванной шумом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47288"/>
            <a:ext cx="3547824" cy="324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24371"/>
            <a:ext cx="3618752" cy="314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5008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Высокочастотный характерный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зубец на аудиограмме, типичный для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слуха, вызванной шумо</a:t>
            </a:r>
            <a:r>
              <a:rPr lang="ru-RU" b="1" dirty="0">
                <a:latin typeface="MinionPro-Bold"/>
              </a:rPr>
              <a:t>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500886"/>
            <a:ext cx="4663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Впадина на аудиограмме, типичная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потере слуха, вызванной шумом,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возрастной потерей слуха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4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В случае выявления у больного признаков ранее не установленного хронического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заболевания врач-специалист, выявивший указанные признаки, в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суток с момента их выявления направляет больного на консультацию в кабинет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врача-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профпатолога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медицинской организации по месту жительства или пребывания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учетом права на выбор медицинской организации). Больной в случае подозрения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наличие признаков хронического профессионального заболевания вправе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с целью консультации обратиться в кабинет врача-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профпатолога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В случае выявления признаков ранее не установленного хронического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заболевания врач-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профпатолог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устанавливает предварительный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 хронического профессионального заболевания и направляет больного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 профессиональной патологии или иную медицинскую организацию,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имеющую лицензию на оказание медицинской помощи, включая работы и услуги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специальностям “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профпатология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“экспертиза связи заболевания с профессией”,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“экспертиза профессиональной пригодности”, для оказания при наличии показаний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помощи, а также проведения экспертизы связи заболевания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профессией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экспертизы профессиональной пригодности.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13 ноября 2012 г. N 911н «ОБ УТВЕРЖДЕНИИ ПОРЯДКА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МЕДИЦИНСКОЙ ПОМОЩИ ПРИ ОСТРЫХ 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ХРОНИЧЕСКИХ ПРОФЕССИОНАЛЬНЫХ ЗАБОЛЕВАНИЯХ»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037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МКБ-Х (H83.3)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слуха, вызванная шумом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(хроническая двусторонняя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сенсоневральная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тугоухость ______ степени) – заболевание профессиональное,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установленное впервые «__» «_______»20__г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МКБ-Х (</a:t>
            </a:r>
            <a:r>
              <a:rPr lang="en-US" sz="2000" b="1" dirty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H90.3)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Хроническая двусторонняя</a:t>
            </a:r>
          </a:p>
          <a:p>
            <a:pPr marL="0" indent="0">
              <a:buNone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сенсоневральная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тугоухость ______ степени)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заболевание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формулировок заключительных диагнозов: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9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Аудиоархив ПИЛОТА вертолета МИ-8 1965гр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58" y="4545642"/>
            <a:ext cx="3181350" cy="212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87" y="2785348"/>
            <a:ext cx="2890298" cy="161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79" y="1469286"/>
            <a:ext cx="3173747" cy="29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001" y="1480239"/>
            <a:ext cx="2960177" cy="129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523" y="4513680"/>
            <a:ext cx="3000375" cy="227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606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слуха при отосклерозе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(примеры аудиограмм)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5400600" cy="356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526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5272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аудиограмм при острых состояниях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" r="13476" b="11135"/>
          <a:stretch/>
        </p:blipFill>
        <p:spPr bwMode="auto">
          <a:xfrm>
            <a:off x="827584" y="2564903"/>
            <a:ext cx="7641298" cy="38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444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Аудиограмма при ПНСТ</a:t>
            </a:r>
            <a:endParaRPr lang="ru-R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20920"/>
            <a:ext cx="2740071" cy="299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89794"/>
            <a:ext cx="1828800" cy="299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866" y="2217115"/>
            <a:ext cx="3240360" cy="336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13785"/>
            <a:ext cx="2534252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958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Аудиограмма при возрастной СНТ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096397" cy="298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5"/>
            <a:ext cx="316835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3096"/>
            <a:ext cx="309639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713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Аудиограмма признаки воздействия шума на орган слуха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46114"/>
            <a:ext cx="6912767" cy="44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59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Аудиограмма при хроническом отите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38116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041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46805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1961 года рождения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слесарь- ремонтник                       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стаж 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 лет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данной профессии 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года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условиях воздействия вредных и опасных производственных факторов  15 лет,  в том числе в контакте с шумом с превышением ПДУ на 3-8дБА. Последние 15 лет режим труда -вахтовый метод работы 7/7. Рабочий день 11 часовой  Экспертный анамнез: не работает с 2017 г., на пенсии.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направления в АУ ЦПП :  экспертиза связи заболевания с профессией.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профмаршруту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условиям труда представляется возможным формирование  потери слуха от воздействия шума.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снижение слуха на левое ухо. Шум в ушах (AD, AS) отрицает. 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Анамнез заболевания: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слуха отмечает с 2015 года. Представлены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скрининговые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аудиограммы с 2012  по 2017 года.  Пороги слуха: вариант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аудиологическая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норма. Заключение 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профосмотрах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врача отоларинголога с 1998   по 2017 гг. Здоров. Годен. ШР 6\6м. По записи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сурдолога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2018 г  Двусторонняя хроническая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нейросенсорная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тугоухость 1 степени ( пороги слуха справа: 30-30-30-35дБ; слева: 30-35-35-30дБ)  г. Нефтеюганск. Профиль аудиограмм горизонтальный. 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12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52174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статус: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Отоскопия: AD: серные массы, удалены, кожа слухового прохода не изменена, барабанная перепонка серая,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контурирована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AS: серные массы, удалены, барабанная перепонка серая,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контурирована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Риноскопия: слизистая розовая, носовые ходы свободные. Носовая перегородка по средней линии. Носовое дыхание свободное.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Фарингоскопия: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слизистая розовая, небные миндалины чистые, лакуны свободные. Слизистая задней стенки глотки розовая. AD Слуховой паспорт. AS - Субъективный шум - 5м Ш.Р. 5м 6м Р.Р. 6м W вправо. + R + + F + Тональная пороговая аудиометрия: пороги слуха справа :20-15-15-15дБ; слева : 15-15-10-10дБ.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Тимпанометрия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тип А справа и слева.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Импедансометрия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акустические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рефлексы регистрируются справа и слева. Спонтанного нистагма нет.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в ЦПП данных за патологию слуха нет, удалены серные пробки. Пороги слуха справа : 20-15-15-15дБ; слева: 15-15-10-10дБ. (вариант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аудиологической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нормы)</a:t>
            </a: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КЛИНИЧЕСКОГО ДИАГНОЗА: на основании жалоб, анамнеза заболевания, объективного осмотра и данных исследований выставлен диагноз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H61.2 Серная пробка Сопутствующий H91.1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Пресбиакузис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Диагноз: H61.2 Серная пробка Острое (+) Основной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Диагноз: H91.1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Пресбиакузис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Хроническое, выявлено впервые (+) Сопутствующий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45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При осуществлении направления приоритет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отдан центрам профессиональной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патологии,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специализированным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профилю заболевания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b="1" dirty="0" smtClean="0"/>
          </a:p>
          <a:p>
            <a:endParaRPr lang="ru-RU" sz="17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13 ноября 2012 г. N 911н «ОБ УТВЕРЖДЕНИИ ПОРЯДКА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МЕДИЦИНСКОЙ ПОМОЩИ ПРИ ОСТРЫХ 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ХРОНИЧЕСКИХ ПРОФЕССИОНАЛЬНЫХ ЗАБОЛЕВАНИЯХ»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K:\Общие документы\LOGO\logotype [Converted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33056"/>
            <a:ext cx="3096344" cy="171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834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Аудиоархив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6" y="1519530"/>
            <a:ext cx="3627645" cy="21254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61" y="1492268"/>
            <a:ext cx="3392754" cy="19814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7" y="3645024"/>
            <a:ext cx="3627645" cy="2053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739" y="3679304"/>
            <a:ext cx="338437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836712"/>
            <a:ext cx="7408333" cy="5289451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1961 года рождения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машинист компрессорных установок шестого разряда.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39 лет (по трудовой книжке). Стаж работы в условиях воздействия опасных, вредных веществ и неблагоприятных производственных факторов, которые могли вызвать профзаболевание (отравление) (по последнему месту работы) – 12 лет, 7 мес.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машинистом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компрессорных установок шестого разряда - 12 лет, 7 месяцев.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1978г по 2005г (24г.3м.) – не предоставлены данные в СГХ по вредным факторам в профессиях: токарь, водитель автопогрузчика, водитель автомобиля 1, 2 и 3 класса, слесарь – сантехник, автослесарь.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29.03.2005г по 01.11.2017г (12л.7м.) – машинист компрессорных установок шестого разряда – работа с превышением ПДУ по шуму на 3- 20дБ, превышением общей вибрации на 3-5 дБ, микроклимата в теплый период на 2,8С, показатели микроклимата в холодный период предоставлены - в пределах нормы, не превышают ПДУ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работает с 2017 года.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21185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76672"/>
            <a:ext cx="8128413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снижение слуха, "звон" в ушах.</a:t>
            </a:r>
            <a:endParaRPr lang="ru-RU" sz="1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ушах (AD, AS) непостоянный; слабый, высокий с 2009 года.</a:t>
            </a:r>
            <a:endParaRPr lang="ru-RU" sz="1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Анамнез заболевания: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слуха отмечает с 2006 года. Наблюдается 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сурдолога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2009 года. Предоставлен архив аудиограмм: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2009г: пороги слуха справа: 30- 40- 55 – 80, слева: 30 – 40 – 60 – 90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2010г: пороги слуха справа: 20- 25- 30 – 55, слева: 20 – 35 – 30 – 55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2012г: пороги слуха справа: 10- 35- 70 -85, слева: 10- 55- 60 –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2013г: пороги слуха справа: 35- 50- 60 – 95, слева: 30 – 40 – 40 – 75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2014г: пороги слуха справа: 30- 40- 50 – 90, слева: 25 – 35 – 60 – 85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2017г: пороги слуха справа: 30- 30- 35 – 45, слева: 30 – 40 – 35 – 40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2018г: (АУ ЦПП): пороги слуха справа: 20- 40- 55 – 95, слева: 25 – 35 – 55 – 90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Предоставлены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осмотры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сурдолога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2012г: хр. вторичная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сенсоневральная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тугоухость с двух сторон: второй степени.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2013г: хр. вторичная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сенсоневральная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тугоухость с двух сторон: второй степени слева, третьей степени слева.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2014г: хр. двухсторонний адгезивный отит,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ремиссия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Смешанная двухсторонняя тугоухость 2 степени.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2018г: (АУ ЦПП): двусторонняя хр.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нейросенсорная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тугоухость второй степени.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данным аудиометрии в 2018 году в сравнении с 2009  нет отрицательной динамики 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731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496943" cy="6292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Отоскопия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AD: слуховой проход свободный, кожа слухового прохода не изменена, барабанная перепонка мутная, втянута AS: слуховой проход свободный, барабанная перепонка мутная, втянута.</a:t>
            </a:r>
            <a:endParaRPr lang="ru-RU" sz="1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Риноскопия: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слизистая розовая, носовые ходы свободные. Носовая перегородка по средней линии. Носовое дыхание свободное.</a:t>
            </a:r>
            <a:endParaRPr lang="ru-RU" sz="1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Фарингоскопия: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слизистая розовая, небные миндалины чистые, лакуны свободные. Слизистая задней стенки глотки розовая.</a:t>
            </a:r>
            <a:endParaRPr lang="ru-RU" sz="1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Слуховой паспорт. AS</a:t>
            </a:r>
            <a:endParaRPr lang="ru-RU" sz="1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Субъективный шум +</a:t>
            </a:r>
            <a:endParaRPr lang="ru-RU" sz="1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0м Ш.Р. 0м</a:t>
            </a:r>
            <a:endParaRPr lang="ru-RU" sz="1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м. Р.Р. 3м</a:t>
            </a:r>
            <a:endParaRPr lang="ru-RU" sz="1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по центру</a:t>
            </a:r>
            <a:endParaRPr lang="ru-RU" sz="1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R +</a:t>
            </a:r>
            <a:endParaRPr lang="ru-RU" sz="1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F +</a:t>
            </a:r>
            <a:endParaRPr lang="ru-RU" sz="1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Тональная пороговая аудиометрия: потеря слуха по типу нарушения звуковосприятия. Пороги слуха справа : 30-40-65-100дБ ; слева: 30-35-55-90дБ.</a:t>
            </a:r>
            <a:endParaRPr lang="ru-RU" sz="1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Тимпанометрия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тип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Аs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 и слева.</a:t>
            </a:r>
            <a:endParaRPr lang="ru-RU" sz="1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Импедансометрия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акустические рефлексы не регистрируются при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ипси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контра стимуляции справа и слева на высоких частотах.</a:t>
            </a:r>
            <a:endParaRPr lang="ru-RU" sz="1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Спонтанного нистагма нет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жалоб, анамнеза заболевания, объективного осмотра и данных исследований выставлен диагноз:</a:t>
            </a:r>
            <a:endParaRPr lang="ru-RU" sz="1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H90.3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Двусторонняя хроническая </a:t>
            </a:r>
            <a:r>
              <a:rPr lang="ru-R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нейросенсорная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тугоухость 3 степени справа, слева 2 степени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профиль аудиограмм не исключает профессиональный генез заболевания, но в настоящее время профессиональный характер основного заболевания не может быть установлен на основании: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первой регистрации тугоухости  2  степени в 2006 г., т.е. на 2 году стажа работы в шуме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все годы работы во вредных условиях, по данным аудиометрии, нет отрицательной динамики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предоставить данные по условиям работы до 2005г.</a:t>
            </a:r>
            <a:endParaRPr lang="ru-RU" sz="1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02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Ð¿Ð°ÑÐ¸Ð±Ð¾ Ð·Ð° Ð²Ð½Ð¸Ð¼Ð°Ð½Ð¸Ðµ Ð¼ÐµÐ´Ð¸ÑÐ¸Ð½Ð°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" y="0"/>
            <a:ext cx="91307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64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132856"/>
            <a:ext cx="7408333" cy="3954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установлении предварительного диагноза - хроническое профессиональное заболевание (отравление) извещение о профессиональном заболевании работника в 3-дневный срок направляется в центр государственного санитарно-эпидемиологического надзора.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Центр государственного санитарно-эпидемиологического надзора в 2-недельный срок со дня получения извещения представляет в учреждение здравоохранения санитарно-гигиеническую характеристику условий труда работника.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036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связи заболевания с профессией.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Учреждение здравоохранения, установившее предварительный диагноз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хроническое профессиональное заболевание (отравление), в месячный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обязано направить больного на амбулаторное или стационарное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в специализированное лечебно-профилактическое учреждение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его подразделение (центр профессиональной патологии, клинику или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профессиональных заболеваний медицинских научных организаций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клинического профиля) (далее именуется - центр профессиональной патологии)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представлением следующих документов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выписка из медицинской карты амбулаторного и (</a:t>
            </a:r>
            <a:r>
              <a:rPr lang="ru-RU" sz="1600" b="1" dirty="0" smtClean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или)</a:t>
            </a:r>
            <a:r>
              <a:rPr lang="en-US" sz="1600" b="1" dirty="0" smtClean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стационарного </a:t>
            </a:r>
            <a:r>
              <a:rPr lang="ru-RU" sz="1600" b="1" dirty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больного;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сведения о результатах предварительного (при поступлении на работу</a:t>
            </a:r>
            <a:r>
              <a:rPr lang="ru-RU" sz="1600" b="1" dirty="0" smtClean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</a:t>
            </a:r>
            <a:endParaRPr lang="ru-RU" sz="1600" b="1" dirty="0" smtClean="0">
              <a:solidFill>
                <a:srgbClr val="A84D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периодических медицинских осмотров;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санитарно-гигиеническая характеристика условий труда;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копия трудовой книжки.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Постановление Правительства от 15.12.2000 967</a:t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ПОСТАНОВЛЕНИЕ ПРАВИТЕЛЬСТВА РОССИЙСКОЙ ФЕДЕРАЦИИ от 15 декабря</a:t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2000 г. N 967 «ОБ УТВЕРЖДЕНИИ ПОЛОЖЕНИЯ О РАССЛЕДОВАНИИ И УЧЕТЕ</a:t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ПРОФЕССИОНАЛЬНЫХ ЗАБОЛЕВАНИЙ»</a:t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8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Центр профессиональной патологии на основании </a:t>
            </a:r>
            <a:r>
              <a:rPr lang="ru-RU" sz="1600" b="1" dirty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клинических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состояния здоровья работника и представленных документов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заключительный диагноз - хроническое профессиональное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 (в том числе возникшее спустя длительный срок после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прекращения работы в контакте с вредными веществами или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производственными факторами), составляет медицинское заключение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3-дневный срок направляет соответствующее извещение в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государственного санитарно-эпидемиологического надзора,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работодателю, страховщику и в учреждение здравоохранения,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направившее больного.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368152"/>
          </a:xfrm>
        </p:spPr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Постановление Правительства от 15.12.2000 967</a:t>
            </a:r>
            <a:b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ПОСТАНОВЛЕНИЕ ПРАВИТЕЛЬСТВА РОССИЙСКОЙ ФЕДЕРАЦИИ от 15 декабря</a:t>
            </a:r>
            <a:b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2000 г. N 967 «ОБ УТВЕРЖДЕНИИ ПОЛОЖЕНИЯ О РАССЛЕДОВАНИИ И УЧЕТЕ</a:t>
            </a:r>
            <a:b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ПРОФЕССИОНАЛЬНЫХ ЗАБОЛЕВАНИЙ»</a:t>
            </a:r>
            <a:b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3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профессиональной патологии проводится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клиническое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аудиологическое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полученных результатов обследования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формулируется клинический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 в соответствии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адаптированной Международной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классификацией (ФКР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анализ всех документов регламентированных ПП 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967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эпикриза на заседание ВК по проведению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 связи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с профессией.</a:t>
            </a:r>
          </a:p>
        </p:txBody>
      </p:sp>
    </p:spTree>
    <p:extLst>
      <p:ext uri="{BB962C8B-B14F-4D97-AF65-F5344CB8AC3E}">
        <p14:creationId xmlns:p14="http://schemas.microsoft.com/office/powerpoint/2010/main" val="3194244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20688"/>
            <a:ext cx="8280920" cy="59766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заболевания с профессией проводится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причинно-следственной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заболевания с профессиональной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заболевания с профессией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2000" dirty="0" smtClean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специализированной </a:t>
            </a:r>
            <a:r>
              <a:rPr lang="ru-RU" sz="2000" dirty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организацией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специализированным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подразделением  медицинской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</a:t>
            </a:r>
            <a:r>
              <a:rPr lang="ru-RU" sz="2000" dirty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патологии при </a:t>
            </a:r>
            <a:r>
              <a:rPr lang="ru-RU" sz="2000" dirty="0" smtClean="0">
                <a:solidFill>
                  <a:srgbClr val="A84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выявлении профессионального заболевания.</a:t>
            </a:r>
          </a:p>
          <a:p>
            <a:pPr marL="0" indent="0">
              <a:buNone/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экспертизы связи заболевания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профессией выносится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заключение о наличии или об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профессионального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val="2160837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fontScale="47500" lnSpcReduction="20000"/>
          </a:bodyPr>
          <a:lstStyle/>
          <a:p>
            <a:endParaRPr lang="ru-RU" sz="3200" b="1" dirty="0">
              <a:latin typeface="MinionPro-Bold"/>
            </a:endParaRP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копия трудовой книжки с начала трудовой деятельности до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момента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экспертизы или окончания трудовой деятельности,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заверенная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 образом;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Санитарно-гигиеническая характеристика условий труда, содержащая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сведения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контакте с производственным шумом и его уровнях за весь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период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деятельности;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результатах предварительного (при поступлении на работу) и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периодических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осмотров за весь период работы в условиях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воздействия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шума;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Выписки из медицинских карт амбулаторного и стационарного больного;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Подлинники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заверенные лечащим врачом копии аудиограмм за весь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период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наблюдения.</a:t>
            </a:r>
          </a:p>
          <a:p>
            <a:pPr marL="0" indent="0">
              <a:buNone/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Обязательным условием для проведения экспертизы связи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заболевания с профессией при потере слуха, вызванной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шумом, является наличие следующих документов: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91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1754</TotalTime>
  <Words>2017</Words>
  <Application>Microsoft Office PowerPoint</Application>
  <PresentationFormat>Экран (4:3)</PresentationFormat>
  <Paragraphs>234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Волна</vt:lpstr>
      <vt:lpstr>               Вопросы диагностики профессиональных заболеваний органов слуха. Анализ расхождения диагнозов Центра профпатологии и медицинских организаций округа.</vt:lpstr>
      <vt:lpstr>ПРИКАЗ от 13 ноября 2012 г. N 911н «ОБ УТВЕРЖДЕНИИ ПОРЯДКА ОКАЗАНИЯ МЕДИЦИНСКОЙ ПОМОЩИ ПРИ ОСТРЫХ И ХРОНИЧЕСКИХ ПРОФЕССИОНАЛЬНЫХ ЗАБОЛЕВАНИЯХ»</vt:lpstr>
      <vt:lpstr>ПРИКАЗ от 13 ноября 2012 г. N 911н «ОБ УТВЕРЖДЕНИИ ПОРЯДКА ОКАЗАНИЯ МЕДИЦИНСКОЙ ПОМОЩИ ПРИ ОСТРЫХ И ХРОНИЧЕСКИХ ПРОФЕССИОНАЛЬНЫХ ЗАБОЛЕВАНИЯХ»</vt:lpstr>
      <vt:lpstr>Алгоритм связи заболевания с профессией. </vt:lpstr>
      <vt:lpstr>Постановление Правительства от 15.12.2000 967 ПОСТАНОВЛЕНИЕ ПРАВИТЕЛЬСТВА РОССИЙСКОЙ ФЕДЕРАЦИИ от 15 декабря 2000 г. N 967 «ОБ УТВЕРЖДЕНИИ ПОЛОЖЕНИЯ О РАССЛЕДОВАНИИ И УЧЕТЕ ПРОФЕССИОНАЛЬНЫХ ЗАБОЛЕВАНИЙ» </vt:lpstr>
      <vt:lpstr>Постановление Правительства от 15.12.2000 967 ПОСТАНОВЛЕНИЕ ПРАВИТЕЛЬСТВА РОССИЙСКОЙ ФЕДЕРАЦИИ от 15 декабря 2000 г. N 967 «ОБ УТВЕРЖДЕНИИ ПОЛОЖЕНИЯ О РАССЛЕДОВАНИИ И УЧЕТЕ ПРОФЕССИОНАЛЬНЫХ ЗАБОЛЕВАНИЙ» </vt:lpstr>
      <vt:lpstr>Презентация PowerPoint</vt:lpstr>
      <vt:lpstr>Презентация PowerPoint</vt:lpstr>
      <vt:lpstr>Обязательным условием для проведения экспертизы связи заболевания с профессией при потере слуха, вызванной шумом, является наличие следующих документов:</vt:lpstr>
      <vt:lpstr>Презентация PowerPoint</vt:lpstr>
      <vt:lpstr>Презентация PowerPoint</vt:lpstr>
      <vt:lpstr>Актуальность проблемы разработки и использования ФКР </vt:lpstr>
      <vt:lpstr>Федеральные клинические рекомендации по диагностике, лечению и профилактике потери слуха, вызванной шумом</vt:lpstr>
      <vt:lpstr>Обязательные критерии диагностики потери слуха, вызванной шумом </vt:lpstr>
      <vt:lpstr>Экспертиза связи заболевания с профессией при потере слуха, вызванной шумом</vt:lpstr>
      <vt:lpstr>Формулировка диагноза </vt:lpstr>
      <vt:lpstr>При экспертизе связи заболевания с профессией проводится следующий анализ: </vt:lpstr>
      <vt:lpstr>Ретроспективный анализ аудиоархива</vt:lpstr>
      <vt:lpstr>Клинические проявления потери слуха, вызванной шумом</vt:lpstr>
      <vt:lpstr>Примеры формулировок заключительных диагнозов:</vt:lpstr>
      <vt:lpstr>Аудиоархив ПИЛОТА вертолета МИ-8 1965гр</vt:lpstr>
      <vt:lpstr>Нарушение слуха при отосклерозе (примеры аудиограмм)</vt:lpstr>
      <vt:lpstr>Примеры аудиограмм при острых состояниях </vt:lpstr>
      <vt:lpstr>Аудиограмма при ПНСТ</vt:lpstr>
      <vt:lpstr>Аудиограмма при возрастной СНТ </vt:lpstr>
      <vt:lpstr>Аудиограмма признаки воздействия шума на орган слуха  </vt:lpstr>
      <vt:lpstr>Аудиограмма при хроническом отите </vt:lpstr>
      <vt:lpstr>Презентация PowerPoint</vt:lpstr>
      <vt:lpstr>Презентация PowerPoint</vt:lpstr>
      <vt:lpstr>Аудиоархив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Вопросы диагностики профессиональных заболеваний органов слуха. Анализ расхождения диагнозов Центра профпатологии и медицинских организаций округа.</dc:title>
  <dc:creator>Евгений</dc:creator>
  <cp:lastModifiedBy>Евгений</cp:lastModifiedBy>
  <cp:revision>34</cp:revision>
  <dcterms:created xsi:type="dcterms:W3CDTF">2019-11-17T08:33:48Z</dcterms:created>
  <dcterms:modified xsi:type="dcterms:W3CDTF">2019-11-25T19:09:58Z</dcterms:modified>
</cp:coreProperties>
</file>